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2"/>
  </p:notesMasterIdLst>
  <p:sldIdLst>
    <p:sldId id="256" r:id="rId2"/>
    <p:sldId id="257" r:id="rId3"/>
    <p:sldId id="259" r:id="rId4"/>
    <p:sldId id="260" r:id="rId5"/>
    <p:sldId id="258" r:id="rId6"/>
    <p:sldId id="262" r:id="rId7"/>
    <p:sldId id="268" r:id="rId8"/>
    <p:sldId id="267" r:id="rId9"/>
    <p:sldId id="271" r:id="rId10"/>
    <p:sldId id="275" r:id="rId11"/>
    <p:sldId id="276" r:id="rId12"/>
    <p:sldId id="277" r:id="rId13"/>
    <p:sldId id="278" r:id="rId14"/>
    <p:sldId id="270" r:id="rId15"/>
    <p:sldId id="261" r:id="rId16"/>
    <p:sldId id="264" r:id="rId17"/>
    <p:sldId id="263" r:id="rId18"/>
    <p:sldId id="309" r:id="rId19"/>
    <p:sldId id="265" r:id="rId20"/>
    <p:sldId id="266" r:id="rId21"/>
    <p:sldId id="313" r:id="rId22"/>
    <p:sldId id="314" r:id="rId23"/>
    <p:sldId id="279" r:id="rId24"/>
    <p:sldId id="280" r:id="rId25"/>
    <p:sldId id="285" r:id="rId26"/>
    <p:sldId id="311" r:id="rId27"/>
    <p:sldId id="308" r:id="rId28"/>
    <p:sldId id="315" r:id="rId29"/>
    <p:sldId id="281" r:id="rId30"/>
    <p:sldId id="316" r:id="rId31"/>
    <p:sldId id="286" r:id="rId32"/>
    <p:sldId id="289" r:id="rId33"/>
    <p:sldId id="284" r:id="rId34"/>
    <p:sldId id="288" r:id="rId35"/>
    <p:sldId id="317" r:id="rId36"/>
    <p:sldId id="290" r:id="rId37"/>
    <p:sldId id="291" r:id="rId38"/>
    <p:sldId id="318" r:id="rId39"/>
    <p:sldId id="319" r:id="rId40"/>
    <p:sldId id="312" r:id="rId41"/>
    <p:sldId id="293" r:id="rId42"/>
    <p:sldId id="299" r:id="rId43"/>
    <p:sldId id="292" r:id="rId44"/>
    <p:sldId id="310" r:id="rId45"/>
    <p:sldId id="294" r:id="rId46"/>
    <p:sldId id="295" r:id="rId47"/>
    <p:sldId id="296" r:id="rId48"/>
    <p:sldId id="297" r:id="rId49"/>
    <p:sldId id="282" r:id="rId50"/>
    <p:sldId id="269" r:id="rId51"/>
    <p:sldId id="298" r:id="rId52"/>
    <p:sldId id="300" r:id="rId53"/>
    <p:sldId id="301" r:id="rId54"/>
    <p:sldId id="304" r:id="rId55"/>
    <p:sldId id="302" r:id="rId56"/>
    <p:sldId id="303" r:id="rId57"/>
    <p:sldId id="305" r:id="rId58"/>
    <p:sldId id="306" r:id="rId59"/>
    <p:sldId id="320" r:id="rId60"/>
    <p:sldId id="307" r:id="rId61"/>
  </p:sldIdLst>
  <p:sldSz cx="9144000" cy="6858000" type="screen4x3"/>
  <p:notesSz cx="6858000" cy="9144000"/>
  <p:custDataLst>
    <p:tags r:id="rId6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E68D2-C796-4660-B2C1-65B7AF03531F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D19B6-D528-4943-817F-4635B04B5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2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D19B6-D528-4943-817F-4635B04B5E4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687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400 m sprint record is 43+ seconds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D19B6-D528-4943-817F-4635B04B5E4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23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38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07F1652-C1D6-4423-84B4-DF47B3C76682}" type="datetimeFigureOut">
              <a:rPr lang="en-US" smtClean="0"/>
              <a:t>7/30/2013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B668A16-BE22-44D6-AE05-8871BA19C8B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0.e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cstoc.com/docs/104560680/Respiration-vs-Photosynthesis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tags" Target="../tags/tag6.xml"/><Relationship Id="rId7" Type="http://schemas.openxmlformats.org/officeDocument/2006/relationships/oleObject" Target="../embeddings/oleObject2.bin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Cellular Respiration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04800"/>
            <a:ext cx="2166937" cy="257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267200"/>
            <a:ext cx="3369976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24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676401"/>
            <a:ext cx="4308785" cy="434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27" y="1676401"/>
            <a:ext cx="1255713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91681" y="5877909"/>
            <a:ext cx="199756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Event (m)</a:t>
            </a:r>
            <a:endParaRPr lang="en-US" sz="1200" b="1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533398" y="3657599"/>
            <a:ext cx="13716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Pace m/sec</a:t>
            </a:r>
            <a:endParaRPr lang="en-US" sz="1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400800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Bosemanbiology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168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676401"/>
            <a:ext cx="4308785" cy="434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27" y="1676401"/>
            <a:ext cx="1255713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91681" y="5877909"/>
            <a:ext cx="199756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Event (m)</a:t>
            </a:r>
            <a:endParaRPr lang="en-US" sz="1200" b="1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533398" y="3657599"/>
            <a:ext cx="13716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Pace m/sec</a:t>
            </a:r>
            <a:endParaRPr lang="en-US" sz="1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400800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Bosemanbiology</a:t>
            </a:r>
            <a:endParaRPr lang="en-US" sz="800" dirty="0"/>
          </a:p>
        </p:txBody>
      </p:sp>
      <p:sp>
        <p:nvSpPr>
          <p:cNvPr id="5" name="Freeform 4"/>
          <p:cNvSpPr/>
          <p:nvPr/>
        </p:nvSpPr>
        <p:spPr>
          <a:xfrm>
            <a:off x="1883229" y="1989541"/>
            <a:ext cx="3439885" cy="1493888"/>
          </a:xfrm>
          <a:custGeom>
            <a:avLst/>
            <a:gdLst>
              <a:gd name="connsiteX0" fmla="*/ 0 w 3439885"/>
              <a:gd name="connsiteY0" fmla="*/ 46088 h 1493888"/>
              <a:gd name="connsiteX1" fmla="*/ 457200 w 3439885"/>
              <a:gd name="connsiteY1" fmla="*/ 46088 h 1493888"/>
              <a:gd name="connsiteX2" fmla="*/ 936171 w 3439885"/>
              <a:gd name="connsiteY2" fmla="*/ 525059 h 1493888"/>
              <a:gd name="connsiteX3" fmla="*/ 1306285 w 3439885"/>
              <a:gd name="connsiteY3" fmla="*/ 971373 h 1493888"/>
              <a:gd name="connsiteX4" fmla="*/ 2035628 w 3439885"/>
              <a:gd name="connsiteY4" fmla="*/ 1189088 h 1493888"/>
              <a:gd name="connsiteX5" fmla="*/ 3439885 w 3439885"/>
              <a:gd name="connsiteY5" fmla="*/ 1493888 h 149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9885" h="1493888">
                <a:moveTo>
                  <a:pt x="0" y="46088"/>
                </a:moveTo>
                <a:cubicBezTo>
                  <a:pt x="150586" y="6174"/>
                  <a:pt x="301172" y="-33740"/>
                  <a:pt x="457200" y="46088"/>
                </a:cubicBezTo>
                <a:cubicBezTo>
                  <a:pt x="613228" y="125916"/>
                  <a:pt x="794657" y="370845"/>
                  <a:pt x="936171" y="525059"/>
                </a:cubicBezTo>
                <a:cubicBezTo>
                  <a:pt x="1077685" y="679273"/>
                  <a:pt x="1123042" y="860701"/>
                  <a:pt x="1306285" y="971373"/>
                </a:cubicBezTo>
                <a:cubicBezTo>
                  <a:pt x="1489528" y="1082045"/>
                  <a:pt x="1680028" y="1102002"/>
                  <a:pt x="2035628" y="1189088"/>
                </a:cubicBezTo>
                <a:cubicBezTo>
                  <a:pt x="2391228" y="1276174"/>
                  <a:pt x="2915556" y="1385031"/>
                  <a:pt x="3439885" y="1493888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17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676401"/>
            <a:ext cx="4308785" cy="434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27" y="1676401"/>
            <a:ext cx="1255713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91681" y="5877909"/>
            <a:ext cx="199756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Event (m)</a:t>
            </a:r>
            <a:endParaRPr lang="en-US" sz="1200" b="1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533398" y="3657599"/>
            <a:ext cx="13716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Pace m/sec</a:t>
            </a:r>
            <a:endParaRPr lang="en-US" sz="1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400800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Bosemanbiology</a:t>
            </a:r>
            <a:endParaRPr lang="en-US" sz="800" dirty="0"/>
          </a:p>
        </p:txBody>
      </p:sp>
      <p:sp>
        <p:nvSpPr>
          <p:cNvPr id="5" name="Freeform 4"/>
          <p:cNvSpPr/>
          <p:nvPr/>
        </p:nvSpPr>
        <p:spPr>
          <a:xfrm>
            <a:off x="1883229" y="1989541"/>
            <a:ext cx="3439885" cy="1493888"/>
          </a:xfrm>
          <a:custGeom>
            <a:avLst/>
            <a:gdLst>
              <a:gd name="connsiteX0" fmla="*/ 0 w 3439885"/>
              <a:gd name="connsiteY0" fmla="*/ 46088 h 1493888"/>
              <a:gd name="connsiteX1" fmla="*/ 457200 w 3439885"/>
              <a:gd name="connsiteY1" fmla="*/ 46088 h 1493888"/>
              <a:gd name="connsiteX2" fmla="*/ 936171 w 3439885"/>
              <a:gd name="connsiteY2" fmla="*/ 525059 h 1493888"/>
              <a:gd name="connsiteX3" fmla="*/ 1306285 w 3439885"/>
              <a:gd name="connsiteY3" fmla="*/ 971373 h 1493888"/>
              <a:gd name="connsiteX4" fmla="*/ 2035628 w 3439885"/>
              <a:gd name="connsiteY4" fmla="*/ 1189088 h 1493888"/>
              <a:gd name="connsiteX5" fmla="*/ 3439885 w 3439885"/>
              <a:gd name="connsiteY5" fmla="*/ 1493888 h 149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9885" h="1493888">
                <a:moveTo>
                  <a:pt x="0" y="46088"/>
                </a:moveTo>
                <a:cubicBezTo>
                  <a:pt x="150586" y="6174"/>
                  <a:pt x="301172" y="-33740"/>
                  <a:pt x="457200" y="46088"/>
                </a:cubicBezTo>
                <a:cubicBezTo>
                  <a:pt x="613228" y="125916"/>
                  <a:pt x="794657" y="370845"/>
                  <a:pt x="936171" y="525059"/>
                </a:cubicBezTo>
                <a:cubicBezTo>
                  <a:pt x="1077685" y="679273"/>
                  <a:pt x="1123042" y="860701"/>
                  <a:pt x="1306285" y="971373"/>
                </a:cubicBezTo>
                <a:cubicBezTo>
                  <a:pt x="1489528" y="1082045"/>
                  <a:pt x="1680028" y="1102002"/>
                  <a:pt x="2035628" y="1189088"/>
                </a:cubicBezTo>
                <a:cubicBezTo>
                  <a:pt x="2391228" y="1276174"/>
                  <a:pt x="2915556" y="1385031"/>
                  <a:pt x="3439885" y="1493888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807029" y="3505200"/>
            <a:ext cx="3483428" cy="10886"/>
          </a:xfrm>
          <a:custGeom>
            <a:avLst/>
            <a:gdLst>
              <a:gd name="connsiteX0" fmla="*/ 3483428 w 3483428"/>
              <a:gd name="connsiteY0" fmla="*/ 0 h 10886"/>
              <a:gd name="connsiteX1" fmla="*/ 0 w 3483428"/>
              <a:gd name="connsiteY1" fmla="*/ 10886 h 10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83428" h="10886">
                <a:moveTo>
                  <a:pt x="3483428" y="0"/>
                </a:moveTo>
                <a:lnTo>
                  <a:pt x="0" y="10886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19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676401"/>
            <a:ext cx="4308785" cy="434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27" y="1676401"/>
            <a:ext cx="1255713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91681" y="5877909"/>
            <a:ext cx="199756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Event (m)</a:t>
            </a:r>
            <a:endParaRPr lang="en-US" sz="1200" b="1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533398" y="3657599"/>
            <a:ext cx="13716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Pace m/sec</a:t>
            </a:r>
            <a:endParaRPr lang="en-US" sz="1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400800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Bosemanbiology</a:t>
            </a:r>
            <a:endParaRPr lang="en-US" sz="800" dirty="0"/>
          </a:p>
        </p:txBody>
      </p:sp>
      <p:sp>
        <p:nvSpPr>
          <p:cNvPr id="5" name="Freeform 4"/>
          <p:cNvSpPr/>
          <p:nvPr/>
        </p:nvSpPr>
        <p:spPr>
          <a:xfrm>
            <a:off x="1883229" y="1989541"/>
            <a:ext cx="3439885" cy="1493888"/>
          </a:xfrm>
          <a:custGeom>
            <a:avLst/>
            <a:gdLst>
              <a:gd name="connsiteX0" fmla="*/ 0 w 3439885"/>
              <a:gd name="connsiteY0" fmla="*/ 46088 h 1493888"/>
              <a:gd name="connsiteX1" fmla="*/ 457200 w 3439885"/>
              <a:gd name="connsiteY1" fmla="*/ 46088 h 1493888"/>
              <a:gd name="connsiteX2" fmla="*/ 936171 w 3439885"/>
              <a:gd name="connsiteY2" fmla="*/ 525059 h 1493888"/>
              <a:gd name="connsiteX3" fmla="*/ 1306285 w 3439885"/>
              <a:gd name="connsiteY3" fmla="*/ 971373 h 1493888"/>
              <a:gd name="connsiteX4" fmla="*/ 2035628 w 3439885"/>
              <a:gd name="connsiteY4" fmla="*/ 1189088 h 1493888"/>
              <a:gd name="connsiteX5" fmla="*/ 3439885 w 3439885"/>
              <a:gd name="connsiteY5" fmla="*/ 1493888 h 149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9885" h="1493888">
                <a:moveTo>
                  <a:pt x="0" y="46088"/>
                </a:moveTo>
                <a:cubicBezTo>
                  <a:pt x="150586" y="6174"/>
                  <a:pt x="301172" y="-33740"/>
                  <a:pt x="457200" y="46088"/>
                </a:cubicBezTo>
                <a:cubicBezTo>
                  <a:pt x="613228" y="125916"/>
                  <a:pt x="794657" y="370845"/>
                  <a:pt x="936171" y="525059"/>
                </a:cubicBezTo>
                <a:cubicBezTo>
                  <a:pt x="1077685" y="679273"/>
                  <a:pt x="1123042" y="860701"/>
                  <a:pt x="1306285" y="971373"/>
                </a:cubicBezTo>
                <a:cubicBezTo>
                  <a:pt x="1489528" y="1082045"/>
                  <a:pt x="1680028" y="1102002"/>
                  <a:pt x="2035628" y="1189088"/>
                </a:cubicBezTo>
                <a:cubicBezTo>
                  <a:pt x="2391228" y="1276174"/>
                  <a:pt x="2915556" y="1385031"/>
                  <a:pt x="3439885" y="1493888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807029" y="3470367"/>
            <a:ext cx="3483428" cy="45719"/>
          </a:xfrm>
          <a:custGeom>
            <a:avLst/>
            <a:gdLst>
              <a:gd name="connsiteX0" fmla="*/ 3483428 w 3483428"/>
              <a:gd name="connsiteY0" fmla="*/ 0 h 10886"/>
              <a:gd name="connsiteX1" fmla="*/ 0 w 3483428"/>
              <a:gd name="connsiteY1" fmla="*/ 10886 h 10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83428" h="10886">
                <a:moveTo>
                  <a:pt x="3483428" y="0"/>
                </a:moveTo>
                <a:lnTo>
                  <a:pt x="0" y="10886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24000" y="1087789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ANAEROBIC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0800" y="4419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AEROBIC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609600" y="1272455"/>
            <a:ext cx="609599" cy="1464030"/>
          </a:xfrm>
          <a:prstGeom prst="curv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5527983" y="4511933"/>
            <a:ext cx="720417" cy="184666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57" y="685800"/>
            <a:ext cx="8735919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06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Cellular Respiration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362200"/>
            <a:ext cx="684847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/>
          <p:cNvSpPr/>
          <p:nvPr/>
        </p:nvSpPr>
        <p:spPr>
          <a:xfrm>
            <a:off x="6248400" y="4800600"/>
            <a:ext cx="304800" cy="847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10200" y="5715000"/>
            <a:ext cx="1981200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Energy in Form of ATP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3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harvested from Glucose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370" y="2721429"/>
            <a:ext cx="464766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227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harvested from Glucose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370" y="2721429"/>
            <a:ext cx="464766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1752600" y="4572000"/>
            <a:ext cx="2057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1752600" y="4991100"/>
            <a:ext cx="220980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752600" y="5257800"/>
            <a:ext cx="30480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752600" y="5257800"/>
            <a:ext cx="34290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47970" y="5073134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Hydrogen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7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What is the fate of the oxygen consumed in cellular respiration?</a:t>
            </a:r>
            <a:endParaRPr lang="en-US" sz="3200" dirty="0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600200"/>
            <a:ext cx="4114800" cy="4325112"/>
          </a:xfrm>
        </p:spPr>
        <p:txBody>
          <a:bodyPr>
            <a:normAutofit fontScale="92500"/>
          </a:bodyPr>
          <a:lstStyle/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Combines with carbon atoms to form CO2</a:t>
            </a:r>
          </a:p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Combines with Hydrogen ions to form water</a:t>
            </a:r>
          </a:p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Combines with water to release Co2</a:t>
            </a:r>
          </a:p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Combines with glucose to form lactic acid</a:t>
            </a:r>
            <a:endParaRPr lang="en-US" sz="3200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90235441"/>
              </p:ext>
            </p:extLst>
          </p:nvPr>
        </p:nvGraphicFramePr>
        <p:xfrm>
          <a:off x="4508500" y="16002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Chart" r:id="rId6" imgW="4571952" imgH="5143584" progId="MSGraph.Chart.8">
                  <p:embed followColorScheme="full"/>
                </p:oleObj>
              </mc:Choice>
              <mc:Fallback>
                <p:oleObj name="Chart" r:id="rId6" imgW="4571952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8500" y="16002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87772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Oxidation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285" y="3734442"/>
            <a:ext cx="3297413" cy="247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56" y="533400"/>
            <a:ext cx="4833257" cy="2785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653" y="3756214"/>
            <a:ext cx="2298975" cy="242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971" y="804066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5" y="3986854"/>
            <a:ext cx="3121688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808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Breathing or inhalation</a:t>
            </a:r>
          </a:p>
          <a:p>
            <a:r>
              <a:rPr lang="en-US" dirty="0" smtClean="0"/>
              <a:t>Breaking food down to harvest energy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052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505200"/>
            <a:ext cx="3086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3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2635748"/>
            <a:ext cx="5333999" cy="416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685800"/>
            <a:ext cx="4762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19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goal of respiration is to produce ATP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energy is released from oxidation </a:t>
            </a:r>
            <a:r>
              <a:rPr lang="en-US" dirty="0" smtClean="0"/>
              <a:t>reactions </a:t>
            </a:r>
            <a:r>
              <a:rPr lang="en-US" dirty="0"/>
              <a:t>in the form of electrons</a:t>
            </a:r>
          </a:p>
          <a:p>
            <a:r>
              <a:rPr lang="en-US" dirty="0"/>
              <a:t>electrons are shuttled by electron carriers (e.g. NAD</a:t>
            </a:r>
            <a:r>
              <a:rPr lang="en-US" baseline="30000" dirty="0"/>
              <a:t>+</a:t>
            </a:r>
            <a:r>
              <a:rPr lang="en-US" dirty="0"/>
              <a:t>) to an </a:t>
            </a:r>
            <a:r>
              <a:rPr lang="en-US" b="1" dirty="0">
                <a:solidFill>
                  <a:srgbClr val="FF0000"/>
                </a:solidFill>
              </a:rPr>
              <a:t>electron transport chain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electron energy is converted to ATP at the electron transport chain</a:t>
            </a:r>
          </a:p>
        </p:txBody>
      </p:sp>
    </p:spTree>
    <p:extLst>
      <p:ext uri="{BB962C8B-B14F-4D97-AF65-F5344CB8AC3E}">
        <p14:creationId xmlns:p14="http://schemas.microsoft.com/office/powerpoint/2010/main" val="270346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333CC"/>
                </a:solidFill>
              </a:rPr>
              <a:t>Oxidation of Glucose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Cells are able to make ATP via:</a:t>
            </a:r>
          </a:p>
          <a:p>
            <a:pPr>
              <a:buNone/>
            </a:pPr>
            <a:r>
              <a:rPr lang="en-US" dirty="0"/>
              <a:t>1. </a:t>
            </a:r>
            <a:r>
              <a:rPr lang="en-US" b="1" dirty="0">
                <a:solidFill>
                  <a:srgbClr val="FF0000"/>
                </a:solidFill>
              </a:rPr>
              <a:t>substrate-level phosphorylation</a:t>
            </a:r>
            <a:r>
              <a:rPr lang="en-US" dirty="0"/>
              <a:t> – transferring a phosphate directly to ADP from another molecule</a:t>
            </a:r>
          </a:p>
          <a:p>
            <a:pPr>
              <a:buNone/>
            </a:pPr>
            <a:r>
              <a:rPr lang="en-US" dirty="0"/>
              <a:t>2. </a:t>
            </a:r>
            <a:r>
              <a:rPr lang="en-US" b="1" dirty="0">
                <a:solidFill>
                  <a:srgbClr val="FF0000"/>
                </a:solidFill>
              </a:rPr>
              <a:t>oxidative phosphorylation</a:t>
            </a:r>
            <a:r>
              <a:rPr lang="en-US" dirty="0"/>
              <a:t> – use of </a:t>
            </a:r>
            <a:r>
              <a:rPr lang="en-US" b="1" dirty="0">
                <a:solidFill>
                  <a:srgbClr val="FF0000"/>
                </a:solidFill>
              </a:rPr>
              <a:t>ATP synthase</a:t>
            </a:r>
            <a:r>
              <a:rPr lang="en-US" dirty="0"/>
              <a:t> and energy derived from a proton (H</a:t>
            </a:r>
            <a:r>
              <a:rPr lang="en-US" baseline="30000" dirty="0"/>
              <a:t>+</a:t>
            </a:r>
            <a:r>
              <a:rPr lang="en-US" dirty="0"/>
              <a:t>) gradient to make ATP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95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Steps in Aerobic Respiration</a:t>
            </a:r>
            <a:endParaRPr lang="en-US" dirty="0"/>
          </a:p>
        </p:txBody>
      </p:sp>
      <p:pic>
        <p:nvPicPr>
          <p:cNvPr id="10244" name="Picture 4" descr="http://biologytb.net23.net/text/chapter7/07images/07-2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09800"/>
            <a:ext cx="6248400" cy="343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6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9848"/>
          </a:xfrm>
        </p:spPr>
        <p:txBody>
          <a:bodyPr/>
          <a:lstStyle/>
          <a:p>
            <a:r>
              <a:rPr lang="en-US" dirty="0" smtClean="0"/>
              <a:t>Glycolysis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8" y="1730781"/>
            <a:ext cx="44481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143285"/>
            <a:ext cx="1133333" cy="1523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84183" y="2561694"/>
            <a:ext cx="133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6 carbons</a:t>
            </a:r>
            <a:endParaRPr lang="en-US" sz="1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397" y="4876800"/>
            <a:ext cx="1028269" cy="184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031" y="4876800"/>
            <a:ext cx="1023937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34200" y="5064531"/>
            <a:ext cx="105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2 x 3 carbons</a:t>
            </a:r>
            <a:endParaRPr lang="en-US" sz="14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462766" y="2971800"/>
            <a:ext cx="0" cy="1143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6705600" y="4114800"/>
            <a:ext cx="757166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462766" y="4114800"/>
            <a:ext cx="766834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12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714737"/>
            <a:ext cx="4800600" cy="59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82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227138"/>
            <a:ext cx="7656513" cy="440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09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3969367"/>
            <a:ext cx="3733800" cy="2688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939540"/>
            <a:ext cx="2743200" cy="288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7400" y="54864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Nicotinamide</a:t>
            </a:r>
            <a:r>
              <a:rPr lang="en-US" sz="1400" b="1" dirty="0" smtClean="0"/>
              <a:t> adenine dinucleotide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60989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2" y="779463"/>
            <a:ext cx="7546975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09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Transition Reaction links cytoplasmic reactions to those in </a:t>
            </a:r>
            <a:r>
              <a:rPr lang="en-US" dirty="0" err="1" smtClean="0"/>
              <a:t>mitochrondrial</a:t>
            </a:r>
            <a:r>
              <a:rPr lang="en-US" dirty="0" smtClean="0"/>
              <a:t> matrix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81200"/>
            <a:ext cx="5105400" cy="2101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76400" y="4310953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CYTOPLASM                                 MATRIX OF MITOCHONDRIA</a:t>
            </a:r>
            <a:endParaRPr lang="en-US" b="1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856818"/>
            <a:ext cx="2819400" cy="19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4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Respiration and Photosynthesis:</a:t>
            </a:r>
            <a:br>
              <a:rPr lang="en-US" dirty="0" smtClean="0"/>
            </a:br>
            <a:r>
              <a:rPr lang="en-US" dirty="0" smtClean="0"/>
              <a:t>Complementary processes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895600"/>
            <a:ext cx="53911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8400" y="534488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hlinkClick r:id="rId3"/>
              </a:rPr>
              <a:t>docstoc.com/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76363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62000"/>
            <a:ext cx="3694113" cy="555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03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8429"/>
            <a:ext cx="7397749" cy="671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3886200" y="3048000"/>
            <a:ext cx="1752600" cy="1295400"/>
          </a:xfrm>
          <a:prstGeom prst="ellipse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4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8429"/>
            <a:ext cx="7397749" cy="671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106878" y="5257800"/>
            <a:ext cx="1132122" cy="9906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85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7397749" cy="671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4038600" y="1828800"/>
            <a:ext cx="1066800" cy="10668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019798" y="1066800"/>
            <a:ext cx="413657" cy="381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7086598" y="2699657"/>
            <a:ext cx="413657" cy="381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8429"/>
            <a:ext cx="7397749" cy="671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400795" y="1295400"/>
            <a:ext cx="609605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190875"/>
            <a:ext cx="6286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172200"/>
            <a:ext cx="6286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571" y="3667125"/>
            <a:ext cx="6286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93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885825"/>
            <a:ext cx="6596063" cy="508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381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84514"/>
            <a:ext cx="6705600" cy="433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78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1600200"/>
            <a:ext cx="855345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4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1069975"/>
            <a:ext cx="6864350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65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7" y="990600"/>
            <a:ext cx="5572125" cy="554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6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00200"/>
            <a:ext cx="3810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Connected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086600" y="5150078"/>
            <a:ext cx="1600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courtneystanifer.edublogs.org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16969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12" y="685800"/>
            <a:ext cx="6327775" cy="590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58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4286"/>
            <a:ext cx="8077200" cy="606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51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2000"/>
            <a:ext cx="7702694" cy="407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4953000"/>
            <a:ext cx="755029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Theoretical </a:t>
            </a:r>
            <a:r>
              <a:rPr lang="en-US" sz="1400" dirty="0"/>
              <a:t>yield of 36-38 ATP molecules per glucose during cellular </a:t>
            </a:r>
            <a:r>
              <a:rPr lang="en-US" sz="1400" dirty="0" smtClean="0"/>
              <a:t>respiration---- not </a:t>
            </a:r>
            <a:r>
              <a:rPr lang="en-US" sz="1400" dirty="0"/>
              <a:t>realized due to losses such as the cost of moving pyruvate (from glycolysis), phosphate, and </a:t>
            </a:r>
            <a:r>
              <a:rPr lang="en-US" sz="1400" dirty="0" smtClean="0"/>
              <a:t>ADP (substrates </a:t>
            </a:r>
            <a:r>
              <a:rPr lang="en-US" sz="1400" dirty="0"/>
              <a:t>for ATP synthesis) into the mitochondria. All are actively transported using </a:t>
            </a:r>
            <a:r>
              <a:rPr lang="en-US" sz="1400" dirty="0" smtClean="0"/>
              <a:t>the stored energy </a:t>
            </a:r>
            <a:r>
              <a:rPr lang="en-US" sz="1400" dirty="0"/>
              <a:t>in the proton electrochemical gradient. The outcome of these transport processes using the proton electrochemical gradient is that more than 3 H+ </a:t>
            </a:r>
            <a:r>
              <a:rPr lang="en-US" sz="1400" dirty="0" smtClean="0"/>
              <a:t>are needed </a:t>
            </a:r>
            <a:r>
              <a:rPr lang="en-US" sz="1400" dirty="0"/>
              <a:t>to make 1 ATP. Obviously this reduces the </a:t>
            </a:r>
            <a:r>
              <a:rPr lang="en-US" sz="1400" dirty="0" smtClean="0"/>
              <a:t>efficiency </a:t>
            </a:r>
            <a:r>
              <a:rPr lang="en-US" sz="1400" dirty="0"/>
              <a:t>of the whole process and the </a:t>
            </a:r>
            <a:r>
              <a:rPr lang="en-US" sz="1400" dirty="0" smtClean="0"/>
              <a:t>likely maximum </a:t>
            </a:r>
            <a:r>
              <a:rPr lang="en-US" sz="1400" dirty="0"/>
              <a:t>is closer to 28-30 ATP molecules</a:t>
            </a:r>
          </a:p>
        </p:txBody>
      </p:sp>
    </p:spTree>
    <p:extLst>
      <p:ext uri="{BB962C8B-B14F-4D97-AF65-F5344CB8AC3E}">
        <p14:creationId xmlns:p14="http://schemas.microsoft.com/office/powerpoint/2010/main" val="278477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8991600" cy="305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475923"/>
            <a:ext cx="8229600" cy="1069848"/>
          </a:xfrm>
        </p:spPr>
        <p:txBody>
          <a:bodyPr/>
          <a:lstStyle/>
          <a:p>
            <a:r>
              <a:rPr lang="en-US" dirty="0" smtClean="0"/>
              <a:t>Aerobic Respiration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53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066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If aerobic respiration were to be prevented in human muscle cells for a period of 1-2 minutes, what would be the result?</a:t>
            </a:r>
            <a:endParaRPr lang="en-US" sz="2800" dirty="0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81000" y="2209800"/>
            <a:ext cx="4114800" cy="4325112"/>
          </a:xfrm>
        </p:spPr>
        <p:txBody>
          <a:bodyPr>
            <a:normAutofit/>
          </a:bodyPr>
          <a:lstStyle/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Death of tissue</a:t>
            </a:r>
          </a:p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Severe cramping and spasms</a:t>
            </a:r>
          </a:p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Switch to anaerobic lactic acid formation</a:t>
            </a:r>
          </a:p>
          <a:p>
            <a:pPr marL="624078" indent="-514350">
              <a:spcBef>
                <a:spcPct val="20000"/>
              </a:spcBef>
              <a:buFont typeface="Georgia"/>
              <a:buAutoNum type="alphaUcPeriod"/>
            </a:pPr>
            <a:r>
              <a:rPr lang="en-US" dirty="0" smtClean="0"/>
              <a:t>Loss of consciousness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39573490"/>
              </p:ext>
            </p:extLst>
          </p:nvPr>
        </p:nvGraphicFramePr>
        <p:xfrm>
          <a:off x="4572000" y="16002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Chart" r:id="rId7" imgW="4571952" imgH="5143584" progId="MSGraph.Chart.8">
                  <p:embed followColorScheme="full"/>
                </p:oleObj>
              </mc:Choice>
              <mc:Fallback>
                <p:oleObj name="Chart" r:id="rId7" imgW="4571952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2000" y="16002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05212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821" y="1447800"/>
            <a:ext cx="4785179" cy="4231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922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330" y="1143000"/>
            <a:ext cx="4691270" cy="419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51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94536"/>
            <a:ext cx="5754461" cy="429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14400"/>
            <a:ext cx="8953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7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4929187" cy="370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86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9600"/>
            <a:ext cx="5819775" cy="603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05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respiration fit into “life’?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2743200" cy="2017776"/>
          </a:xfrm>
        </p:spPr>
        <p:txBody>
          <a:bodyPr/>
          <a:lstStyle/>
          <a:p>
            <a:r>
              <a:rPr lang="en-US" dirty="0" smtClean="0"/>
              <a:t>Heterotrophs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090057"/>
            <a:ext cx="42291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1600200" y="2819400"/>
            <a:ext cx="2590800" cy="2438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658100" y="6103713"/>
            <a:ext cx="13335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brighthub.com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85902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51435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0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47057"/>
            <a:ext cx="3657600" cy="214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Muscles</a:t>
            </a:r>
            <a:endParaRPr lang="en-US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76600"/>
            <a:ext cx="5718175" cy="299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3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685800"/>
            <a:ext cx="752475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46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7" y="1447800"/>
            <a:ext cx="736282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36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914" y="1447800"/>
            <a:ext cx="6010275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714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175" y="1676400"/>
            <a:ext cx="601027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7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385888"/>
            <a:ext cx="604837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74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18" y="762000"/>
            <a:ext cx="7486650" cy="597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14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685800"/>
            <a:ext cx="8096250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232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7620000" cy="532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53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1390650"/>
            <a:ext cx="531495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80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85800"/>
            <a:ext cx="5334000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86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-152400"/>
            <a:ext cx="742950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86200"/>
            <a:ext cx="4152900" cy="26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" y="5029200"/>
            <a:ext cx="44958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THE ATP CYCLE: converting energy from sunlight or food to useful cellular forms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77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Aerobic vs. Anaerobic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62200"/>
            <a:ext cx="64960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19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3810000" cy="6201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981200"/>
            <a:ext cx="2152650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>
            <a:off x="4267200" y="1295400"/>
            <a:ext cx="685800" cy="152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4267200" y="5029200"/>
            <a:ext cx="685800" cy="152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42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ASPOLLED" val="17882EB4E3E14493A00D855DCAF1917E"/>
  <p:tag name="TPVERSION" val="5"/>
  <p:tag name="TPFULLVERSION" val="5.2.0.3121"/>
  <p:tag name="PPTVERSION" val="14"/>
  <p:tag name="TPOS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ULTS" val="What is the fate of the oxygen consumed in cellular respiration?&#10;15[;]15[;]15[;]False[;]0[;]&#10;1.86666666666667[;]2[;]0.884433277428107[;]0.782222222222222&#10;6[;]0[;]Combines with carbon atoms to form CO21[;]Combines with carbon atoms to form CO2[;]&#10;6[;]0[;]Combines with Hydrogen ions to form water2[;]Combines with Hydrogen ions to form water[;]&#10;2[;]0[;]Combines with water to release Co23[;]Combines with water to release Co2[;]&#10;1[;]0[;]Combines with glucose to form lactic acid4[;]Combines with glucose to form lactic acid[;]&#10;"/>
  <p:tag name="LIVECHARTING" val="False"/>
  <p:tag name="AUTOOPENPOLL" val="True"/>
  <p:tag name="AUTOFORMATCHART" val="True"/>
  <p:tag name="TYPE" val="MultiChoiceSlide"/>
  <p:tag name="TPQUESTIONXML" val="﻿&lt;?xml version=&quot;1.0&quot; encoding=&quot;utf-8&quot;?&gt;&#10;&lt;questionlist&gt;&#10;    &lt;properties&gt;&#10;        &lt;guid&gt;0B78E59411F6465BA8AFE2C58E4EACE2&lt;/guid&gt;&#10;        &lt;description /&gt;&#10;        &lt;date&gt;7/15/2013 10:45:34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417A0DCC02B94D24B7255DF63626C376&lt;/guid&gt;&#10;            &lt;repollguid&gt;024EC144B1C04E51ADD8C860B881A556&lt;/repollguid&gt;&#10;            &lt;sourceid&gt;D38DF832DCF24650A01CFDE0C0559B85&lt;/sourceid&gt;&#10;            &lt;questiontext&gt;What is the fate of the oxygen consumed in cellular respiration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correctanswerindicator&gt;True&lt;/correctanswerindicator&gt;&#10;            &lt;answers&gt;&#10;                &lt;answer&gt;&#10;                    &lt;guid&gt;6BEF60A508934340855B1B77466472F7&lt;/guid&gt;&#10;                    &lt;answertext&gt;Combines with carbon atoms to form CO2&lt;/answertext&gt;&#10;                    &lt;valuetype&gt;0&lt;/valuetype&gt;&#10;                &lt;/answer&gt;&#10;                &lt;answer&gt;&#10;                    &lt;guid&gt;20B93EA1FED1494EB59F00414BDF2008&lt;/guid&gt;&#10;                    &lt;answertext&gt;Combines with Hydrogen ions to form water&lt;/answertext&gt;&#10;                    &lt;valuetype&gt;0&lt;/valuetype&gt;&#10;                &lt;/answer&gt;&#10;                &lt;answer&gt;&#10;                    &lt;guid&gt;98BC20ABB7574CFA98887B255C27DA7C&lt;/guid&gt;&#10;                    &lt;answertext&gt;Combines with water to release Co2&lt;/answertext&gt;&#10;                    &lt;valuetype&gt;0&lt;/valuetype&gt;&#10;                &lt;/answer&gt;&#10;                &lt;answer&gt;&#10;                    &lt;guid&gt;BAF3852B283A4422B8742A32A339840F&lt;/guid&gt;&#10;                    &lt;answertext&gt;Combines with glucose to form lactic acid&lt;/answertext&gt;&#10;                    &lt;valuetype&gt;0&lt;/valuetype&gt;&#10;                &lt;/answer&gt;&#10;            &lt;/answers&gt;&#10;        &lt;/multichoice&gt;&#10;    &lt;/questions&gt;&#10;&lt;/questionlist&gt;"/>
  <p:tag name="HASRESULTS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DEFINEDCOLORS" val="3,6,10,45,32,50,13,4,9,55,1"/>
  <p:tag name="COLORTYPE" val="SCHEME"/>
  <p:tag name="LABELFORMAT" val="0"/>
  <p:tag name="NUMBERFORMAT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ULTS" val="If aerobic respiration were to be prevented in human muscle cells for a period of 1-2 minutes, what would be the result?&#10;14[;]18[;]14[;]False[;]0[;]&#10;2.64285714285714[;]3[;]0.610285981808395[;]0.372448979591837&#10;1[;]0[;]Death of tissue1[;]Death of tissue[;]&#10;3[;]0[;]Severe cramping and spasms2[;]Severe cramping and spasms[;]&#10;10[;]0[;]Switch to anaerobic lactic acid formation3[;]Switch to anaerobic lactic acid formation[;]&#10;0[;]0[;]Loss of consciousness4[;]Loss of consciousness[;]&#10;"/>
  <p:tag name="LIVECHARTING" val="False"/>
  <p:tag name="AUTOOPENPOLL" val="True"/>
  <p:tag name="AUTOFORMATCHART" val="True"/>
  <p:tag name="TYPE" val="MultiChoiceSlide"/>
  <p:tag name="TPQUESTIONXML" val="﻿&lt;?xml version=&quot;1.0&quot; encoding=&quot;utf-8&quot;?&gt;&#10;&lt;questionlist&gt;&#10;    &lt;properties&gt;&#10;        &lt;guid&gt;22261A85FF464875B4840465315B75B5&lt;/guid&gt;&#10;        &lt;description /&gt;&#10;        &lt;date&gt;7/15/2013 10:51:46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649FF9EFD6554AE5B315188D4B697984&lt;/guid&gt;&#10;            &lt;repollguid&gt;8127DDF3D0264415BD6E3BF891964B2D&lt;/repollguid&gt;&#10;            &lt;sourceid&gt;430FED8A7EC0436F993F37B4862FE012&lt;/sourceid&gt;&#10;            &lt;questiontext&gt;If aerobic respiration were to be prevented in human muscle cells for a period of 1-2 minutes, what would be the result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correctanswerindicator&gt;True&lt;/correctanswerindicator&gt;&#10;            &lt;answers&gt;&#10;                &lt;answer&gt;&#10;                    &lt;guid&gt;02B6D60094C2490F829D0F05E8983281&lt;/guid&gt;&#10;                    &lt;answertext&gt;Death of tissue&lt;/answertext&gt;&#10;                    &lt;valuetype&gt;0&lt;/valuetype&gt;&#10;                &lt;/answer&gt;&#10;                &lt;answer&gt;&#10;                    &lt;guid&gt;BE177466D31A443C9B5374BB4A71DEEB&lt;/guid&gt;&#10;                    &lt;answertext&gt;Severe cramping and spasms&lt;/answertext&gt;&#10;                    &lt;valuetype&gt;0&lt;/valuetype&gt;&#10;                &lt;/answer&gt;&#10;                &lt;answer&gt;&#10;                    &lt;guid&gt;E17DCCBF988D4AB1AB6C5C846F5ED633&lt;/guid&gt;&#10;                    &lt;answertext&gt;Switch to anaerobic lactic acid formation&lt;/answertext&gt;&#10;                    &lt;valuetype&gt;0&lt;/valuetype&gt;&#10;                &lt;/answer&gt;&#10;                &lt;answer&gt;&#10;                    &lt;guid&gt;4275C67961704EE9A47E15570108A031&lt;/guid&gt;&#10;                    &lt;answertext&gt;Loss of consciousness&lt;/answertext&gt;&#10;                    &lt;valuetype&gt;0&lt;/valuetype&gt;&#10;                &lt;/answer&gt;&#10;            &lt;/answers&gt;&#10;        &lt;/multichoice&gt;&#10;    &lt;/questions&gt;&#10;&lt;/questionlist&gt;"/>
  <p:tag name="HASRESULTS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COLORTYPE" val="SCHEME"/>
  <p:tag name="DEFINEDCOLORS" val="3,6,10,45,32,50,13,4,9,55,1"/>
  <p:tag name="NUMBERFORMAT" val="0"/>
  <p:tag name="LABELFORMAT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817</TotalTime>
  <Words>413</Words>
  <Application>Microsoft Office PowerPoint</Application>
  <PresentationFormat>On-screen Show (4:3)</PresentationFormat>
  <Paragraphs>65</Paragraphs>
  <Slides>60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2" baseType="lpstr">
      <vt:lpstr>Urban</vt:lpstr>
      <vt:lpstr>Microsoft Graph Chart</vt:lpstr>
      <vt:lpstr>Cellular Respiration</vt:lpstr>
      <vt:lpstr>Respiration?</vt:lpstr>
      <vt:lpstr>Respiration and Photosynthesis: Complementary processes</vt:lpstr>
      <vt:lpstr>Connected</vt:lpstr>
      <vt:lpstr>How does respiration fit into “life’?</vt:lpstr>
      <vt:lpstr>PowerPoint Presentation</vt:lpstr>
      <vt:lpstr>PowerPoint Presentation</vt:lpstr>
      <vt:lpstr>Aerobic vs. Anaerobic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Overview of Cellular Respiration</vt:lpstr>
      <vt:lpstr>Energy harvested from Glucose</vt:lpstr>
      <vt:lpstr>Energy harvested from Glucose</vt:lpstr>
      <vt:lpstr>What is the fate of the oxygen consumed in cellular respiration?</vt:lpstr>
      <vt:lpstr>Oxidation</vt:lpstr>
      <vt:lpstr>Mitochondria</vt:lpstr>
      <vt:lpstr>The goal of respiration is to produce ATP</vt:lpstr>
      <vt:lpstr>Oxidation of Glucose</vt:lpstr>
      <vt:lpstr>Three Steps in Aerobic Respiration</vt:lpstr>
      <vt:lpstr>Glycolysis</vt:lpstr>
      <vt:lpstr>PowerPoint Presentation</vt:lpstr>
      <vt:lpstr>PowerPoint Presentation</vt:lpstr>
      <vt:lpstr>PowerPoint Presentation</vt:lpstr>
      <vt:lpstr>PowerPoint Presentation</vt:lpstr>
      <vt:lpstr>Transition Reaction links cytoplasmic reactions to those in mitochrondrial matrix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Aerobic Respiration</vt:lpstr>
      <vt:lpstr>If aerobic respiration were to be prevented in human muscle cells for a period of 1-2 minutes, what would be the result?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Muscles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Respiration</dc:title>
  <dc:creator>Carl R. Pratt</dc:creator>
  <cp:lastModifiedBy>Pratt, Carl</cp:lastModifiedBy>
  <cp:revision>55</cp:revision>
  <dcterms:created xsi:type="dcterms:W3CDTF">2013-07-15T10:50:50Z</dcterms:created>
  <dcterms:modified xsi:type="dcterms:W3CDTF">2013-07-30T18:46:15Z</dcterms:modified>
</cp:coreProperties>
</file>